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6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1" r:id="rId12"/>
    <p:sldId id="270" r:id="rId13"/>
    <p:sldId id="272" r:id="rId14"/>
  </p:sldIdLst>
  <p:sldSz cx="12192000" cy="6858000"/>
  <p:notesSz cx="6858000" cy="9144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348" y="10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idx="3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2958067-2FB4-D582-3D5E-1DD70E1C5E92}" type="slidenum">
              <a:rPr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870767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BAA40CB-033C-62AB-F2F7-06C3BF0C4B2A}" type="slidenum">
              <a:rPr/>
              <a:t>3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5F35874-783C-F9B7-8E4C-F563830BB623}" type="slidenum">
              <a:rPr/>
              <a:t>4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32551F6-5545-0F0E-001E-BEB14FF8AD8E}" type="slidenum">
              <a:rPr/>
              <a:t>5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3BAC1E5-69C9-E1EB-E1A6-1264669D89A5}" type="slidenum">
              <a:rPr/>
              <a:t>6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935A864-C145-FBB9-C1C6-D1565C39223A}" type="slidenum">
              <a:rPr/>
              <a:t>7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A932C58-A638-3AC0-0B58-F6D897CBB71C}" type="slidenum">
              <a:rPr/>
              <a:t>8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2EF3DDF-B974-61FD-B0C3-2ECCCDF7E431}" type="slidenum">
              <a:rPr/>
              <a:t>9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B47CE08-31BD-162F-4F38-49C3CDA11C08}" type="slidenum">
              <a:rPr/>
              <a:t>10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3999" y="1122363"/>
            <a:ext cx="9144000" cy="2387599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3999" y="3602037"/>
            <a:ext cx="9144000" cy="165576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57F9AD-1A95-4A86-A681-C2D97B1D6AC0}" type="datetimeFigureOut">
              <a:rPr lang="ru-RU"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0A4BF8F-CE99-440F-9B92-99AE68C6B70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57F9AD-1A95-4A86-A681-C2D97B1D6AC0}" type="datetimeFigureOut">
              <a:rPr lang="ru-RU"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0A4BF8F-CE99-440F-9B92-99AE68C6B70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899" y="365124"/>
            <a:ext cx="2628900" cy="5811837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198" y="365124"/>
            <a:ext cx="7734299" cy="5811837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57F9AD-1A95-4A86-A681-C2D97B1D6AC0}" type="datetimeFigureOut">
              <a:rPr lang="ru-RU"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0A4BF8F-CE99-440F-9B92-99AE68C6B70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57F9AD-1A95-4A86-A681-C2D97B1D6AC0}" type="datetimeFigureOut">
              <a:rPr lang="ru-RU"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0A4BF8F-CE99-440F-9B92-99AE68C6B70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49" y="1709737"/>
            <a:ext cx="10515600" cy="2852736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49" y="4589462"/>
            <a:ext cx="10515600" cy="150018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57F9AD-1A95-4A86-A681-C2D97B1D6AC0}" type="datetimeFigureOut">
              <a:rPr lang="ru-RU"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0A4BF8F-CE99-440F-9B92-99AE68C6B70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198" y="1825624"/>
            <a:ext cx="5181599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4"/>
            <a:ext cx="5181599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57F9AD-1A95-4A86-A681-C2D97B1D6AC0}" type="datetimeFigureOut">
              <a:rPr lang="ru-RU"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0A4BF8F-CE99-440F-9B92-99AE68C6B70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7" y="365124"/>
            <a:ext cx="10515600" cy="1325562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7" y="1681162"/>
            <a:ext cx="5157785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7" y="2505073"/>
            <a:ext cx="5157785" cy="3684587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2"/>
            <a:ext cx="5183187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3"/>
            <a:ext cx="5183187" cy="3684587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57F9AD-1A95-4A86-A681-C2D97B1D6AC0}" type="datetimeFigureOut">
              <a:rPr lang="ru-RU"/>
              <a:t>26.03.2025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0A4BF8F-CE99-440F-9B92-99AE68C6B70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57F9AD-1A95-4A86-A681-C2D97B1D6AC0}" type="datetimeFigureOut">
              <a:rPr lang="ru-RU"/>
              <a:t>26.03.2025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0A4BF8F-CE99-440F-9B92-99AE68C6B70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57F9AD-1A95-4A86-A681-C2D97B1D6AC0}" type="datetimeFigureOut">
              <a:rPr lang="ru-RU"/>
              <a:t>26.03.2025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0A4BF8F-CE99-440F-9B92-99AE68C6B70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7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7" y="987424"/>
            <a:ext cx="6172200" cy="48736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7" y="2057400"/>
            <a:ext cx="3932236" cy="3811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57F9AD-1A95-4A86-A681-C2D97B1D6AC0}" type="datetimeFigureOut">
              <a:rPr lang="ru-RU"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0A4BF8F-CE99-440F-9B92-99AE68C6B70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7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7" y="987424"/>
            <a:ext cx="6172200" cy="48736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7" y="2057400"/>
            <a:ext cx="3932236" cy="3811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57F9AD-1A95-4A86-A681-C2D97B1D6AC0}" type="datetimeFigureOut">
              <a:rPr lang="ru-RU"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0A4BF8F-CE99-440F-9B92-99AE68C6B70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91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198" y="365124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198" y="1825624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198" y="6356349"/>
            <a:ext cx="27432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B57F9AD-1A95-4A86-A681-C2D97B1D6AC0}" type="datetimeFigureOut">
              <a:rPr lang="ru-RU"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598" y="6356349"/>
            <a:ext cx="41148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599" y="6356349"/>
            <a:ext cx="27432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0A4BF8F-CE99-440F-9B92-99AE68C6B704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50541" y="2015093"/>
            <a:ext cx="8760941" cy="2095588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/>
              <a:t>Проверка документов иностранных граждан и лиц без гражданства в РФ, поступающих в общеобразовательные организации.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249297" y="5832389"/>
            <a:ext cx="4860324" cy="8979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>
                <a:solidFill>
                  <a:schemeClr val="tx1"/>
                </a:solidFill>
              </a:rPr>
              <a:t>Алексей Александрович Пашин, </a:t>
            </a:r>
            <a:r>
              <a:rPr lang="ru-RU">
                <a:solidFill>
                  <a:schemeClr val="tx1"/>
                </a:solidFill>
              </a:rPr>
              <a:t>заместитель начальника отдела разрешительно визовой работы УВМ МВД по Республике Татарстан</a:t>
            </a:r>
            <a:r>
              <a:rPr lang="ru-RU" b="1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21"/>
          <p:cNvPicPr/>
          <p:nvPr/>
        </p:nvPicPr>
        <p:blipFill>
          <a:blip r:embed="rId2"/>
          <a:stretch/>
        </p:blipFill>
        <p:spPr bwMode="auto">
          <a:xfrm>
            <a:off x="11430000" y="1"/>
            <a:ext cx="759120" cy="7620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76283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96359722" name="Заголовок 1"/>
          <p:cNvSpPr>
            <a:spLocks noGrp="1"/>
          </p:cNvSpPr>
          <p:nvPr>
            <p:ph type="title"/>
          </p:nvPr>
        </p:nvSpPr>
        <p:spPr bwMode="auto">
          <a:xfrm>
            <a:off x="846436" y="0"/>
            <a:ext cx="10515600" cy="1325562"/>
          </a:xfrm>
        </p:spPr>
        <p:txBody>
          <a:bodyPr/>
          <a:lstStyle/>
          <a:p>
            <a:pPr algn="ctr">
              <a:defRPr/>
            </a:pPr>
            <a:r>
              <a:rPr b="1" dirty="0" err="1"/>
              <a:t>Реестр</a:t>
            </a:r>
            <a:r>
              <a:rPr b="1" dirty="0"/>
              <a:t> </a:t>
            </a:r>
            <a:r>
              <a:rPr b="1" dirty="0" err="1"/>
              <a:t>контролируемых</a:t>
            </a:r>
            <a:r>
              <a:rPr b="1" dirty="0"/>
              <a:t> </a:t>
            </a:r>
            <a:r>
              <a:rPr b="1" dirty="0" err="1"/>
              <a:t>лиц</a:t>
            </a:r>
            <a:endParaRPr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385" t="9863" r="1426" b="3168"/>
          <a:stretch/>
        </p:blipFill>
        <p:spPr>
          <a:xfrm>
            <a:off x="930876" y="1449860"/>
            <a:ext cx="9588843" cy="4876800"/>
          </a:xfrm>
          <a:prstGeom prst="rect">
            <a:avLst/>
          </a:prstGeom>
        </p:spPr>
      </p:pic>
      <p:sp>
        <p:nvSpPr>
          <p:cNvPr id="5" name="Стрелка вниз 4"/>
          <p:cNvSpPr/>
          <p:nvPr/>
        </p:nvSpPr>
        <p:spPr>
          <a:xfrm rot="6041244">
            <a:off x="8023653" y="5508621"/>
            <a:ext cx="484632" cy="978408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21"/>
          <p:cNvPicPr/>
          <p:nvPr/>
        </p:nvPicPr>
        <p:blipFill>
          <a:blip r:embed="rId4"/>
          <a:stretch/>
        </p:blipFill>
        <p:spPr bwMode="auto">
          <a:xfrm>
            <a:off x="11430000" y="1"/>
            <a:ext cx="759120" cy="762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6380" t="13078" r="773" b="3686"/>
          <a:stretch/>
        </p:blipFill>
        <p:spPr>
          <a:xfrm>
            <a:off x="648222" y="762000"/>
            <a:ext cx="10895551" cy="6096000"/>
          </a:xfrm>
          <a:prstGeom prst="rect">
            <a:avLst/>
          </a:prstGeom>
        </p:spPr>
      </p:pic>
      <p:sp>
        <p:nvSpPr>
          <p:cNvPr id="6" name="Стрелка вниз 5"/>
          <p:cNvSpPr/>
          <p:nvPr/>
        </p:nvSpPr>
        <p:spPr bwMode="auto">
          <a:xfrm rot="14575209">
            <a:off x="1857110" y="2560257"/>
            <a:ext cx="376575" cy="584510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10746" y="0"/>
            <a:ext cx="918518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Реестр контролируемых лиц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>
                <a:latin typeface="Calibri Light"/>
                <a:ea typeface="Calibri Light"/>
                <a:cs typeface="Calibri Light"/>
              </a:rPr>
              <a:t>https</a:t>
            </a:r>
            <a:r>
              <a:rPr lang="ru-RU" dirty="0">
                <a:latin typeface="Calibri Light"/>
                <a:ea typeface="Calibri Light"/>
                <a:cs typeface="Calibri Light"/>
              </a:rPr>
              <a:t>://мвд.рф/реестр-контролируемых-лиц</a:t>
            </a:r>
            <a:endParaRPr lang="ru-RU" dirty="0"/>
          </a:p>
        </p:txBody>
      </p:sp>
      <p:pic>
        <p:nvPicPr>
          <p:cNvPr id="8" name="Рисунок 21"/>
          <p:cNvPicPr/>
          <p:nvPr/>
        </p:nvPicPr>
        <p:blipFill>
          <a:blip r:embed="rId3"/>
          <a:stretch/>
        </p:blipFill>
        <p:spPr bwMode="auto">
          <a:xfrm>
            <a:off x="11430000" y="1"/>
            <a:ext cx="759120" cy="7620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419842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321" t="8885" r="5172" b="3270"/>
          <a:stretch/>
        </p:blipFill>
        <p:spPr>
          <a:xfrm>
            <a:off x="543697" y="832023"/>
            <a:ext cx="10132540" cy="541226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0129" y="185692"/>
            <a:ext cx="918518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Реестр контролируемых лиц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>
                <a:latin typeface="Calibri Light"/>
                <a:ea typeface="Calibri Light"/>
                <a:cs typeface="Calibri Light"/>
              </a:rPr>
              <a:t>https</a:t>
            </a:r>
            <a:r>
              <a:rPr lang="ru-RU" dirty="0">
                <a:latin typeface="Calibri Light"/>
                <a:ea typeface="Calibri Light"/>
                <a:cs typeface="Calibri Light"/>
              </a:rPr>
              <a:t>://мвд.рф/реестр-контролируемых-лиц</a:t>
            </a:r>
            <a:endParaRPr lang="ru-RU" dirty="0"/>
          </a:p>
        </p:txBody>
      </p:sp>
      <p:pic>
        <p:nvPicPr>
          <p:cNvPr id="8" name="Рисунок 21"/>
          <p:cNvPicPr/>
          <p:nvPr/>
        </p:nvPicPr>
        <p:blipFill>
          <a:blip r:embed="rId3"/>
          <a:stretch/>
        </p:blipFill>
        <p:spPr bwMode="auto">
          <a:xfrm>
            <a:off x="11430000" y="1"/>
            <a:ext cx="759120" cy="7620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4280465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ctr">
              <a:spcBef>
                <a:spcPts val="1001"/>
              </a:spcBef>
              <a:buNone/>
              <a:tabLst>
                <a:tab pos="0" algn="l"/>
              </a:tabLst>
            </a:pPr>
            <a:endParaRPr lang="ru-RU" b="1" spc="-1" dirty="0" smtClean="0">
              <a:ea typeface="DejaVu Sans"/>
            </a:endParaRPr>
          </a:p>
          <a:p>
            <a:pPr indent="0" algn="ctr"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b="1" spc="-1" dirty="0" smtClean="0">
                <a:ea typeface="DejaVu Sans"/>
              </a:rPr>
              <a:t>Благодарю </a:t>
            </a:r>
            <a:r>
              <a:rPr lang="ru-RU" b="1" spc="-1" dirty="0">
                <a:ea typeface="DejaVu Sans"/>
              </a:rPr>
              <a:t>за внимание!</a:t>
            </a:r>
            <a:endParaRPr lang="ru-RU" spc="-1" dirty="0"/>
          </a:p>
          <a:p>
            <a:pPr indent="0" algn="ctr">
              <a:spcBef>
                <a:spcPts val="1001"/>
              </a:spcBef>
              <a:buNone/>
              <a:tabLst>
                <a:tab pos="0" algn="l"/>
              </a:tabLst>
            </a:pPr>
            <a:endParaRPr lang="ru-RU" spc="-1" dirty="0" smtClean="0"/>
          </a:p>
          <a:p>
            <a:pPr indent="0" algn="ctr"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b="1" spc="-1" dirty="0" err="1" smtClean="0">
                <a:ea typeface="DejaVu Sans"/>
              </a:rPr>
              <a:t>Игътибарыгыз</a:t>
            </a:r>
            <a:r>
              <a:rPr lang="ru-RU" b="1" spc="-1" dirty="0" smtClean="0">
                <a:ea typeface="DejaVu Sans"/>
              </a:rPr>
              <a:t> </a:t>
            </a:r>
            <a:r>
              <a:rPr lang="ru-RU" b="1" spc="-1" dirty="0" err="1">
                <a:ea typeface="DejaVu Sans"/>
              </a:rPr>
              <a:t>өчен</a:t>
            </a:r>
            <a:r>
              <a:rPr lang="ru-RU" b="1" spc="-1" dirty="0">
                <a:ea typeface="DejaVu Sans"/>
              </a:rPr>
              <a:t> </a:t>
            </a:r>
            <a:r>
              <a:rPr lang="ru-RU" b="1" spc="-1" dirty="0" err="1">
                <a:ea typeface="DejaVu Sans"/>
              </a:rPr>
              <a:t>рәхмәт</a:t>
            </a:r>
            <a:r>
              <a:rPr lang="ru-RU" b="1" spc="-1" dirty="0">
                <a:ea typeface="DejaVu Sans"/>
              </a:rPr>
              <a:t>!</a:t>
            </a:r>
            <a:endParaRPr lang="ru-RU" spc="-1" dirty="0"/>
          </a:p>
          <a:p>
            <a:endParaRPr lang="ru-RU" dirty="0"/>
          </a:p>
        </p:txBody>
      </p:sp>
      <p:pic>
        <p:nvPicPr>
          <p:cNvPr id="4" name="Рисунок 21"/>
          <p:cNvPicPr/>
          <p:nvPr/>
        </p:nvPicPr>
        <p:blipFill>
          <a:blip r:embed="rId2"/>
          <a:stretch/>
        </p:blipFill>
        <p:spPr bwMode="auto">
          <a:xfrm>
            <a:off x="11430000" y="1"/>
            <a:ext cx="759120" cy="7620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4032482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94269855" name="Заголовок 1"/>
          <p:cNvSpPr>
            <a:spLocks noGrp="1"/>
          </p:cNvSpPr>
          <p:nvPr>
            <p:ph type="title"/>
          </p:nvPr>
        </p:nvSpPr>
        <p:spPr bwMode="auto">
          <a:xfrm>
            <a:off x="360403" y="34582"/>
            <a:ext cx="10515600" cy="888056"/>
          </a:xfrm>
        </p:spPr>
        <p:txBody>
          <a:bodyPr/>
          <a:lstStyle/>
          <a:p>
            <a:pPr algn="ctr">
              <a:defRPr/>
            </a:pPr>
            <a:r>
              <a:rPr b="1" dirty="0" err="1"/>
              <a:t>Образец</a:t>
            </a:r>
            <a:r>
              <a:rPr b="1" dirty="0"/>
              <a:t> </a:t>
            </a:r>
            <a:r>
              <a:rPr b="1" dirty="0" err="1"/>
              <a:t>миграционной</a:t>
            </a:r>
            <a:r>
              <a:rPr b="1" dirty="0"/>
              <a:t> </a:t>
            </a:r>
            <a:r>
              <a:rPr b="1" dirty="0" err="1"/>
              <a:t>карты</a:t>
            </a:r>
            <a:endParaRPr b="1" dirty="0"/>
          </a:p>
        </p:txBody>
      </p:sp>
      <p:pic>
        <p:nvPicPr>
          <p:cNvPr id="1516223564" name="Рисунок 1516223563"/>
          <p:cNvPicPr>
            <a:picLocks noChangeAspect="1"/>
          </p:cNvPicPr>
          <p:nvPr/>
        </p:nvPicPr>
        <p:blipFill>
          <a:blip r:embed="rId3"/>
          <a:srcRect r="63193" b="7511"/>
          <a:stretch/>
        </p:blipFill>
        <p:spPr bwMode="auto">
          <a:xfrm>
            <a:off x="3374477" y="909384"/>
            <a:ext cx="4487452" cy="5948616"/>
          </a:xfrm>
          <a:prstGeom prst="rect">
            <a:avLst/>
          </a:prstGeom>
        </p:spPr>
      </p:pic>
      <p:pic>
        <p:nvPicPr>
          <p:cNvPr id="4" name="Рисунок 21"/>
          <p:cNvPicPr/>
          <p:nvPr/>
        </p:nvPicPr>
        <p:blipFill>
          <a:blip r:embed="rId4"/>
          <a:stretch/>
        </p:blipFill>
        <p:spPr>
          <a:xfrm>
            <a:off x="11430000" y="1"/>
            <a:ext cx="759120" cy="7620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765640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07252169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b="1" dirty="0" err="1"/>
              <a:t>Уведомление</a:t>
            </a:r>
            <a:r>
              <a:rPr b="1" dirty="0"/>
              <a:t> о </a:t>
            </a:r>
            <a:r>
              <a:rPr b="1" dirty="0" err="1"/>
              <a:t>прибытии</a:t>
            </a:r>
            <a:r>
              <a:rPr b="1" dirty="0"/>
              <a:t> </a:t>
            </a:r>
            <a:r>
              <a:rPr b="1" dirty="0" err="1"/>
              <a:t>иностранного</a:t>
            </a:r>
            <a:r>
              <a:rPr b="1" dirty="0"/>
              <a:t> </a:t>
            </a:r>
            <a:r>
              <a:rPr b="1" dirty="0" err="1"/>
              <a:t>гражданина</a:t>
            </a:r>
            <a:endParaRPr b="1" dirty="0"/>
          </a:p>
        </p:txBody>
      </p:sp>
      <p:pic>
        <p:nvPicPr>
          <p:cNvPr id="754149588" name="Рисунок 754149587"/>
          <p:cNvPicPr>
            <a:picLocks noChangeAspect="1"/>
          </p:cNvPicPr>
          <p:nvPr/>
        </p:nvPicPr>
        <p:blipFill>
          <a:blip r:embed="rId3"/>
          <a:srcRect t="5324" b="36993"/>
          <a:stretch/>
        </p:blipFill>
        <p:spPr bwMode="auto">
          <a:xfrm rot="10799989">
            <a:off x="296173" y="1692626"/>
            <a:ext cx="5866331" cy="47831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rcRect b="40031"/>
          <a:stretch/>
        </p:blipFill>
        <p:spPr bwMode="auto">
          <a:xfrm>
            <a:off x="6347497" y="1715499"/>
            <a:ext cx="5588674" cy="4737437"/>
          </a:xfrm>
          <a:prstGeom prst="rect">
            <a:avLst/>
          </a:prstGeom>
        </p:spPr>
      </p:pic>
      <p:pic>
        <p:nvPicPr>
          <p:cNvPr id="5" name="Рисунок 21"/>
          <p:cNvPicPr/>
          <p:nvPr/>
        </p:nvPicPr>
        <p:blipFill>
          <a:blip r:embed="rId5"/>
          <a:stretch/>
        </p:blipFill>
        <p:spPr bwMode="auto">
          <a:xfrm>
            <a:off x="11430000" y="1"/>
            <a:ext cx="759120" cy="762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80656540" name="Заголовок 1"/>
          <p:cNvSpPr>
            <a:spLocks noGrp="1"/>
          </p:cNvSpPr>
          <p:nvPr>
            <p:ph type="title"/>
          </p:nvPr>
        </p:nvSpPr>
        <p:spPr bwMode="auto">
          <a:xfrm>
            <a:off x="236836" y="164757"/>
            <a:ext cx="4293975" cy="1325562"/>
          </a:xfrm>
        </p:spPr>
        <p:txBody>
          <a:bodyPr/>
          <a:lstStyle/>
          <a:p>
            <a:pPr algn="ctr">
              <a:defRPr/>
            </a:pPr>
            <a:r>
              <a:rPr b="1" dirty="0" err="1"/>
              <a:t>Въездная</a:t>
            </a:r>
            <a:r>
              <a:rPr b="1" dirty="0"/>
              <a:t> </a:t>
            </a:r>
            <a:r>
              <a:rPr b="1" dirty="0" err="1"/>
              <a:t>виза</a:t>
            </a:r>
            <a:endParaRPr b="1" dirty="0"/>
          </a:p>
        </p:txBody>
      </p:sp>
      <p:pic>
        <p:nvPicPr>
          <p:cNvPr id="679213454" name="Рисунок 679213453"/>
          <p:cNvPicPr>
            <a:picLocks noChangeAspect="1"/>
          </p:cNvPicPr>
          <p:nvPr/>
        </p:nvPicPr>
        <p:blipFill>
          <a:blip r:embed="rId3"/>
          <a:srcRect l="14109" t="8696" r="18766" b="27440"/>
          <a:stretch/>
        </p:blipFill>
        <p:spPr bwMode="auto">
          <a:xfrm rot="205804">
            <a:off x="4497465" y="63709"/>
            <a:ext cx="6771693" cy="6925969"/>
          </a:xfrm>
          <a:prstGeom prst="rect">
            <a:avLst/>
          </a:prstGeom>
        </p:spPr>
      </p:pic>
      <p:pic>
        <p:nvPicPr>
          <p:cNvPr id="4" name="Рисунок 21"/>
          <p:cNvPicPr/>
          <p:nvPr/>
        </p:nvPicPr>
        <p:blipFill>
          <a:blip r:embed="rId4"/>
          <a:stretch/>
        </p:blipFill>
        <p:spPr bwMode="auto">
          <a:xfrm>
            <a:off x="11430000" y="1"/>
            <a:ext cx="759120" cy="762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68600492" name="Заголовок 1"/>
          <p:cNvSpPr>
            <a:spLocks noGrp="1"/>
          </p:cNvSpPr>
          <p:nvPr>
            <p:ph type="title"/>
          </p:nvPr>
        </p:nvSpPr>
        <p:spPr bwMode="auto">
          <a:xfrm>
            <a:off x="805246" y="117989"/>
            <a:ext cx="10515600" cy="1325562"/>
          </a:xfrm>
        </p:spPr>
        <p:txBody>
          <a:bodyPr/>
          <a:lstStyle/>
          <a:p>
            <a:pPr algn="ctr">
              <a:defRPr/>
            </a:pPr>
            <a:r>
              <a:rPr b="1" dirty="0" err="1"/>
              <a:t>Патент</a:t>
            </a:r>
            <a:r>
              <a:rPr b="1" dirty="0"/>
              <a:t> </a:t>
            </a:r>
            <a:r>
              <a:rPr b="1" dirty="0" err="1"/>
              <a:t>иностранного</a:t>
            </a:r>
            <a:r>
              <a:rPr b="1" dirty="0"/>
              <a:t> </a:t>
            </a:r>
            <a:r>
              <a:rPr b="1" dirty="0" err="1"/>
              <a:t>гражданина</a:t>
            </a:r>
            <a:endParaRPr b="1" dirty="0"/>
          </a:p>
        </p:txBody>
      </p:sp>
      <p:pic>
        <p:nvPicPr>
          <p:cNvPr id="1149781915" name="Рисунок 114978191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128457" y="1825623"/>
            <a:ext cx="8007210" cy="4504055"/>
          </a:xfrm>
          <a:prstGeom prst="rect">
            <a:avLst/>
          </a:prstGeom>
        </p:spPr>
      </p:pic>
      <p:pic>
        <p:nvPicPr>
          <p:cNvPr id="4" name="Рисунок 21"/>
          <p:cNvPicPr/>
          <p:nvPr/>
        </p:nvPicPr>
        <p:blipFill>
          <a:blip r:embed="rId4"/>
          <a:stretch/>
        </p:blipFill>
        <p:spPr bwMode="auto">
          <a:xfrm>
            <a:off x="11430000" y="1"/>
            <a:ext cx="759120" cy="762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65967151" name="Заголовок 1"/>
          <p:cNvSpPr>
            <a:spLocks noGrp="1"/>
          </p:cNvSpPr>
          <p:nvPr>
            <p:ph type="title"/>
          </p:nvPr>
        </p:nvSpPr>
        <p:spPr bwMode="auto">
          <a:xfrm>
            <a:off x="624014" y="159178"/>
            <a:ext cx="10515600" cy="1325562"/>
          </a:xfrm>
        </p:spPr>
        <p:txBody>
          <a:bodyPr/>
          <a:lstStyle/>
          <a:p>
            <a:pPr algn="ctr">
              <a:defRPr/>
            </a:pPr>
            <a:r>
              <a:rPr b="1" dirty="0" err="1"/>
              <a:t>Вид</a:t>
            </a:r>
            <a:r>
              <a:rPr b="1" dirty="0"/>
              <a:t> </a:t>
            </a:r>
            <a:r>
              <a:rPr b="1" dirty="0" err="1"/>
              <a:t>на</a:t>
            </a:r>
            <a:r>
              <a:rPr b="1" dirty="0"/>
              <a:t> </a:t>
            </a:r>
            <a:r>
              <a:rPr b="1" dirty="0" err="1"/>
              <a:t>жительство</a:t>
            </a:r>
            <a:r>
              <a:rPr b="1" dirty="0"/>
              <a:t> </a:t>
            </a:r>
            <a:r>
              <a:rPr b="1" dirty="0" err="1"/>
              <a:t>иностранного</a:t>
            </a:r>
            <a:r>
              <a:rPr b="1" dirty="0"/>
              <a:t> </a:t>
            </a:r>
            <a:r>
              <a:rPr b="1" dirty="0" err="1"/>
              <a:t>гражданина</a:t>
            </a:r>
            <a:endParaRPr b="1" dirty="0"/>
          </a:p>
        </p:txBody>
      </p:sp>
      <p:pic>
        <p:nvPicPr>
          <p:cNvPr id="1790714516" name="Рисунок 179071451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763481" y="1825623"/>
            <a:ext cx="8563597" cy="4817023"/>
          </a:xfrm>
          <a:prstGeom prst="rect">
            <a:avLst/>
          </a:prstGeom>
        </p:spPr>
      </p:pic>
      <p:pic>
        <p:nvPicPr>
          <p:cNvPr id="4" name="Рисунок 21"/>
          <p:cNvPicPr/>
          <p:nvPr/>
        </p:nvPicPr>
        <p:blipFill>
          <a:blip r:embed="rId4"/>
          <a:stretch/>
        </p:blipFill>
        <p:spPr bwMode="auto">
          <a:xfrm>
            <a:off x="11430000" y="1"/>
            <a:ext cx="759120" cy="762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9007568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198" y="0"/>
            <a:ext cx="10515600" cy="1325562"/>
          </a:xfrm>
        </p:spPr>
        <p:txBody>
          <a:bodyPr/>
          <a:lstStyle/>
          <a:p>
            <a:pPr algn="ctr">
              <a:defRPr/>
            </a:pPr>
            <a:r>
              <a:rPr b="1" dirty="0" err="1"/>
              <a:t>Отметка</a:t>
            </a:r>
            <a:r>
              <a:rPr b="1" dirty="0"/>
              <a:t> </a:t>
            </a:r>
            <a:r>
              <a:rPr b="1" dirty="0" err="1"/>
              <a:t>разрешения</a:t>
            </a:r>
            <a:r>
              <a:rPr b="1" dirty="0"/>
              <a:t> </a:t>
            </a:r>
            <a:r>
              <a:rPr b="1" dirty="0" err="1"/>
              <a:t>на</a:t>
            </a:r>
            <a:r>
              <a:rPr b="1" dirty="0"/>
              <a:t> </a:t>
            </a:r>
            <a:r>
              <a:rPr b="1" dirty="0" err="1"/>
              <a:t>временное</a:t>
            </a:r>
            <a:r>
              <a:rPr b="1" dirty="0"/>
              <a:t> </a:t>
            </a:r>
            <a:r>
              <a:rPr b="1" dirty="0" err="1"/>
              <a:t>проживание</a:t>
            </a:r>
            <a:endParaRPr b="1" dirty="0"/>
          </a:p>
        </p:txBody>
      </p:sp>
      <p:pic>
        <p:nvPicPr>
          <p:cNvPr id="866287386" name="Рисунок 86628738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568967" y="1491287"/>
            <a:ext cx="9182256" cy="5165019"/>
          </a:xfrm>
          <a:prstGeom prst="rect">
            <a:avLst/>
          </a:prstGeom>
        </p:spPr>
      </p:pic>
      <p:pic>
        <p:nvPicPr>
          <p:cNvPr id="4" name="Рисунок 21"/>
          <p:cNvPicPr/>
          <p:nvPr/>
        </p:nvPicPr>
        <p:blipFill>
          <a:blip r:embed="rId4"/>
          <a:stretch/>
        </p:blipFill>
        <p:spPr bwMode="auto">
          <a:xfrm>
            <a:off x="11430000" y="1"/>
            <a:ext cx="759120" cy="762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27328987" name="Заголовок 1"/>
          <p:cNvSpPr>
            <a:spLocks noGrp="1"/>
          </p:cNvSpPr>
          <p:nvPr>
            <p:ph type="title"/>
          </p:nvPr>
        </p:nvSpPr>
        <p:spPr bwMode="auto">
          <a:xfrm>
            <a:off x="788771" y="99220"/>
            <a:ext cx="10515600" cy="1325562"/>
          </a:xfrm>
        </p:spPr>
        <p:txBody>
          <a:bodyPr/>
          <a:lstStyle/>
          <a:p>
            <a:pPr algn="ctr">
              <a:defRPr/>
            </a:pPr>
            <a:r>
              <a:rPr lang="ru-RU" sz="4400" b="1" i="0" u="none" strike="noStrike" cap="none" spc="0" dirty="0">
                <a:solidFill>
                  <a:schemeClr val="tx1"/>
                </a:solidFill>
              </a:rPr>
              <a:t>Отметка разрешения на временное проживание</a:t>
            </a:r>
            <a:endParaRPr b="1" dirty="0"/>
          </a:p>
        </p:txBody>
      </p:sp>
      <p:pic>
        <p:nvPicPr>
          <p:cNvPr id="628534192" name="Рисунок 6285341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920724" y="1825623"/>
            <a:ext cx="6516680" cy="4928195"/>
          </a:xfrm>
          <a:prstGeom prst="rect">
            <a:avLst/>
          </a:prstGeom>
        </p:spPr>
      </p:pic>
      <p:pic>
        <p:nvPicPr>
          <p:cNvPr id="4" name="Рисунок 21"/>
          <p:cNvPicPr/>
          <p:nvPr/>
        </p:nvPicPr>
        <p:blipFill>
          <a:blip r:embed="rId4"/>
          <a:stretch/>
        </p:blipFill>
        <p:spPr bwMode="auto">
          <a:xfrm>
            <a:off x="11430000" y="1"/>
            <a:ext cx="759120" cy="762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53467470" name="Заголовок 1"/>
          <p:cNvSpPr>
            <a:spLocks noGrp="1"/>
          </p:cNvSpPr>
          <p:nvPr>
            <p:ph type="title"/>
          </p:nvPr>
        </p:nvSpPr>
        <p:spPr bwMode="auto">
          <a:xfrm>
            <a:off x="627610" y="94954"/>
            <a:ext cx="11235335" cy="132556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b="1" dirty="0" err="1"/>
              <a:t>Свидетельство</a:t>
            </a:r>
            <a:r>
              <a:rPr b="1" dirty="0"/>
              <a:t> о </a:t>
            </a:r>
            <a:r>
              <a:rPr b="1" dirty="0" err="1"/>
              <a:t>прохождении</a:t>
            </a:r>
            <a:r>
              <a:rPr b="1" dirty="0"/>
              <a:t> </a:t>
            </a:r>
            <a:r>
              <a:rPr b="1" dirty="0" err="1"/>
              <a:t>дактилоскопической</a:t>
            </a:r>
            <a:r>
              <a:rPr b="1" dirty="0"/>
              <a:t> </a:t>
            </a:r>
            <a:r>
              <a:rPr b="1" dirty="0" err="1"/>
              <a:t>регистрации</a:t>
            </a:r>
            <a:endParaRPr b="1" dirty="0"/>
          </a:p>
        </p:txBody>
      </p:sp>
      <p:pic>
        <p:nvPicPr>
          <p:cNvPr id="687723982" name="Рисунок 687723981"/>
          <p:cNvPicPr>
            <a:picLocks noChangeAspect="1"/>
          </p:cNvPicPr>
          <p:nvPr/>
        </p:nvPicPr>
        <p:blipFill rotWithShape="1">
          <a:blip r:embed="rId3"/>
          <a:srcRect l="44443" t="59571" r="31153" b="11312"/>
          <a:stretch/>
        </p:blipFill>
        <p:spPr bwMode="auto">
          <a:xfrm rot="10800000">
            <a:off x="6718221" y="2114025"/>
            <a:ext cx="4650454" cy="31211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43964" t="30221" r="31152" b="40900"/>
          <a:stretch/>
        </p:blipFill>
        <p:spPr bwMode="auto">
          <a:xfrm>
            <a:off x="963840" y="2043134"/>
            <a:ext cx="4741860" cy="3095597"/>
          </a:xfrm>
          <a:prstGeom prst="rect">
            <a:avLst/>
          </a:prstGeom>
        </p:spPr>
      </p:pic>
      <p:pic>
        <p:nvPicPr>
          <p:cNvPr id="5" name="Рисунок 21"/>
          <p:cNvPicPr/>
          <p:nvPr/>
        </p:nvPicPr>
        <p:blipFill>
          <a:blip r:embed="rId4"/>
          <a:stretch/>
        </p:blipFill>
        <p:spPr bwMode="auto">
          <a:xfrm>
            <a:off x="11430000" y="1"/>
            <a:ext cx="759120" cy="762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</TotalTime>
  <Words>96</Words>
  <Application>Microsoft Office PowerPoint</Application>
  <DocSecurity>0</DocSecurity>
  <PresentationFormat>Широкоэкранный</PresentationFormat>
  <Paragraphs>28</Paragraphs>
  <Slides>13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DejaVu Sans</vt:lpstr>
      <vt:lpstr>Тема Office</vt:lpstr>
      <vt:lpstr>Презентация PowerPoint</vt:lpstr>
      <vt:lpstr>Образец миграционной карты</vt:lpstr>
      <vt:lpstr>Уведомление о прибытии иностранного гражданина</vt:lpstr>
      <vt:lpstr>Въездная виза</vt:lpstr>
      <vt:lpstr>Патент иностранного гражданина</vt:lpstr>
      <vt:lpstr>Вид на жительство иностранного гражданина</vt:lpstr>
      <vt:lpstr>Отметка разрешения на временное проживание</vt:lpstr>
      <vt:lpstr>Отметка разрешения на временное проживание</vt:lpstr>
      <vt:lpstr>Свидетельство о прохождении дактилоскопической регистрации</vt:lpstr>
      <vt:lpstr>Реестр контролируемых лиц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территории республики в 2024 году выявлено  392 (ОВД – 256, ОВМ – 136) факта  незаконного осуществления трудовой деятельности иностранными гражданами (ст. 18.10 КоАП РФ).    На сегодняшний день  остается не привлеченными к ответственности  229 (ОВД – 162, ОВМ – 67) работодателей,  нарушивших порядок привлечения к трудовой деятельности иностранных работников  (ч. 1 ст. 18.15 КоАП РФ).</dc:title>
  <dc:subject/>
  <dc:creator>mmalygin2</dc:creator>
  <cp:keywords/>
  <dc:description/>
  <cp:lastModifiedBy>Пользователь Windows</cp:lastModifiedBy>
  <cp:revision>154</cp:revision>
  <dcterms:created xsi:type="dcterms:W3CDTF">2024-05-04T07:47:59Z</dcterms:created>
  <dcterms:modified xsi:type="dcterms:W3CDTF">2025-03-26T06:01:22Z</dcterms:modified>
  <cp:category/>
  <dc:identifier/>
  <cp:contentStatus/>
  <dc:language/>
  <cp:version/>
</cp:coreProperties>
</file>